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6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75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2013 год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ln>
                <a:noFill/>
              </a:ln>
            </c:spPr>
          </c:dPt>
          <c:dPt>
            <c:idx val="1"/>
            <c:bubble3D val="0"/>
            <c:spPr>
              <a:ln>
                <a:noFill/>
              </a:ln>
            </c:spPr>
          </c:dPt>
          <c:dPt>
            <c:idx val="2"/>
            <c:bubble3D val="0"/>
            <c:spPr>
              <a:ln>
                <a:noFill/>
              </a:ln>
            </c:spPr>
          </c:dPt>
          <c:dPt>
            <c:idx val="3"/>
            <c:bubble3D val="0"/>
            <c:spPr>
              <a:ln>
                <a:noFill/>
              </a:ln>
            </c:spPr>
          </c:dPt>
          <c:dPt>
            <c:idx val="4"/>
            <c:bubble3D val="0"/>
            <c:spPr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13087,9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10967,9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14828.4</c:v>
                </c:pt>
                <c:pt idx="1">
                  <c:v>14323</c:v>
                </c:pt>
                <c:pt idx="2">
                  <c:v>11624</c:v>
                </c:pt>
                <c:pt idx="3">
                  <c:v>14416.7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 2014 год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16445.2</c:v>
                </c:pt>
                <c:pt idx="1">
                  <c:v>16473.5</c:v>
                </c:pt>
                <c:pt idx="2">
                  <c:v>15450</c:v>
                </c:pt>
                <c:pt idx="3">
                  <c:v>14404.3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D9D9D9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Врачи</c:v>
                </c:pt>
              </c:strCache>
            </c:strRef>
          </c:tx>
          <c:spPr>
            <a:solidFill>
              <a:srgbClr val="052F61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21252.7</c:v>
                </c:pt>
                <c:pt idx="1">
                  <c:v>22669.200000000001</c:v>
                </c:pt>
                <c:pt idx="2">
                  <c:v>97.9</c:v>
                </c:pt>
                <c:pt idx="3">
                  <c:v>112.1</c:v>
                </c:pt>
                <c:pt idx="4">
                  <c:v>24209.7</c:v>
                </c:pt>
                <c:pt idx="5">
                  <c:v>28717.4</c:v>
                </c:pt>
                <c:pt idx="6">
                  <c:v>102</c:v>
                </c:pt>
                <c:pt idx="7">
                  <c:v>121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Средний мед.персонал</c:v>
                </c:pt>
              </c:strCache>
            </c:strRef>
          </c:tx>
          <c:spPr>
            <a:solidFill>
              <a:srgbClr val="A50E82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15589.9</c:v>
                </c:pt>
                <c:pt idx="1">
                  <c:v>14041.4</c:v>
                </c:pt>
                <c:pt idx="2">
                  <c:v>71.8</c:v>
                </c:pt>
                <c:pt idx="3">
                  <c:v>70.2</c:v>
                </c:pt>
                <c:pt idx="4">
                  <c:v>17041.73</c:v>
                </c:pt>
                <c:pt idx="5">
                  <c:v>17479.5</c:v>
                </c:pt>
                <c:pt idx="6">
                  <c:v>71.8</c:v>
                </c:pt>
                <c:pt idx="7">
                  <c:v>73.599999999999994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Младший мед.персонал</c:v>
                </c:pt>
              </c:strCache>
            </c:strRef>
          </c:tx>
          <c:spPr>
            <a:solidFill>
              <a:srgbClr val="14967C"/>
            </a:solidFill>
            <a:ln>
              <a:noFill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0">
                  <c:v>7827.64</c:v>
                </c:pt>
                <c:pt idx="1">
                  <c:v>7405.5</c:v>
                </c:pt>
                <c:pt idx="2">
                  <c:v>36.1</c:v>
                </c:pt>
                <c:pt idx="3">
                  <c:v>37</c:v>
                </c:pt>
                <c:pt idx="4">
                  <c:v>10467.14</c:v>
                </c:pt>
                <c:pt idx="5">
                  <c:v>9300.2000000000007</c:v>
                </c:pt>
                <c:pt idx="6">
                  <c:v>44.1</c:v>
                </c:pt>
                <c:pt idx="7">
                  <c:v>39.200000000000003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08528"/>
        <c:axId val="220529280"/>
      </c:barChart>
      <c:catAx>
        <c:axId val="3720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220529280"/>
        <c:crosses val="autoZero"/>
        <c:auto val="1"/>
        <c:lblAlgn val="ctr"/>
        <c:lblOffset val="100"/>
        <c:noMultiLvlLbl val="1"/>
      </c:catAx>
      <c:valAx>
        <c:axId val="220529280"/>
        <c:scaling>
          <c:logBase val="10"/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372085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000000"/>
        </a:solidFill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8" name="Рисунок 47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49" name="Рисунок 48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92" name="Рисунок 91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93" name="Рисунок 92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CCD7-C4BB-4646-9610-82306283941B}" type="datetimeFigureOut">
              <a:rPr lang="ru-RU" smtClean="0"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3773-E132-439E-8F0A-131FA3E93C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5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strike="noStrike" cap="all">
                <a:solidFill>
                  <a:srgbClr val="FFFFFF"/>
                </a:solidFill>
                <a:latin typeface="Century Gothic"/>
              </a:rPr>
              <a:t>Образец заголовка</a:t>
            </a:r>
            <a:endParaRPr/>
          </a:p>
        </p:txBody>
      </p:sp>
      <p:sp>
        <p:nvSpPr>
          <p:cNvPr id="56" name="PlaceHolder 7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>
                <a:solidFill>
                  <a:srgbClr val="0F496F"/>
                </a:solidFill>
                <a:latin typeface="Century Gothic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600" strike="noStrike">
                <a:solidFill>
                  <a:srgbClr val="0F496F"/>
                </a:solidFill>
                <a:latin typeface="Century Gothic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Пятый уровень</a:t>
            </a:r>
            <a:endParaRPr/>
          </a:p>
        </p:txBody>
      </p:sp>
      <p:sp>
        <p:nvSpPr>
          <p:cNvPr id="57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1000" strike="noStrike">
                <a:solidFill>
                  <a:srgbClr val="0A304A"/>
                </a:solidFill>
                <a:latin typeface="Century Gothic"/>
              </a:rPr>
              <a:t>22.4.15</a:t>
            </a:r>
            <a:endParaRPr/>
          </a:p>
        </p:txBody>
      </p:sp>
      <p:sp>
        <p:nvSpPr>
          <p:cNvPr id="58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1234804-D5CC-4B5F-AD44-81B007C2ACFB}" type="slidenum">
              <a:rPr lang="ru-RU" sz="3200" strike="noStrike">
                <a:solidFill>
                  <a:srgbClr val="0A304A"/>
                </a:solidFill>
                <a:latin typeface="Century Gothic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0" y="1635840"/>
            <a:ext cx="12084120" cy="3346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50000"/>
              </a:lnSpc>
            </a:pPr>
            <a:r>
              <a:rPr lang="en-US" sz="5400" b="1" strike="noStrike" cap="all" dirty="0" err="1">
                <a:solidFill>
                  <a:srgbClr val="000000"/>
                </a:solidFill>
                <a:latin typeface="바탕"/>
                <a:ea typeface="바탕"/>
              </a:rPr>
              <a:t>Доклад</a:t>
            </a:r>
            <a:r>
              <a:rPr lang="en-US" sz="3200" b="1" strike="noStrike" cap="all" dirty="0">
                <a:solidFill>
                  <a:srgbClr val="000000"/>
                </a:solidFill>
                <a:latin typeface="바탕"/>
                <a:ea typeface="바탕"/>
              </a:rPr>
              <a:t>
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о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реализации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Программы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поэтапного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совершенствования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системы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оплаты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труда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работников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в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муниципальных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учреждениях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
Белокалитвинского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района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на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2013-2018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годы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
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по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000000"/>
                </a:solidFill>
                <a:latin typeface="Arial Cyr"/>
                <a:ea typeface="바탕"/>
              </a:rPr>
              <a:t>итогам</a:t>
            </a:r>
            <a:r>
              <a:rPr lang="en-US" sz="3200" b="1" strike="noStrike" cap="all" dirty="0">
                <a:solidFill>
                  <a:srgbClr val="00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smtClean="0">
                <a:solidFill>
                  <a:srgbClr val="000000"/>
                </a:solidFill>
                <a:latin typeface="Arial Cyr"/>
                <a:ea typeface="바탕"/>
              </a:rPr>
              <a:t> I </a:t>
            </a:r>
            <a:r>
              <a:rPr lang="ru-RU" sz="3200" b="1" strike="noStrike" cap="all" dirty="0" smtClean="0">
                <a:solidFill>
                  <a:srgbClr val="000000"/>
                </a:solidFill>
                <a:latin typeface="Arial Cyr"/>
                <a:ea typeface="바탕"/>
              </a:rPr>
              <a:t>полугодия </a:t>
            </a:r>
            <a:r>
              <a:rPr lang="en-US" sz="3200" b="1" strike="noStrike" cap="all" dirty="0" smtClean="0">
                <a:solidFill>
                  <a:srgbClr val="FF0000"/>
                </a:solidFill>
                <a:latin typeface="Arial Cyr"/>
                <a:ea typeface="바탕"/>
              </a:rPr>
              <a:t>201</a:t>
            </a:r>
            <a:r>
              <a:rPr lang="ru-RU" sz="3200" b="1" strike="noStrike" cap="all" dirty="0" smtClean="0">
                <a:solidFill>
                  <a:srgbClr val="FF0000"/>
                </a:solidFill>
                <a:latin typeface="Arial Cyr"/>
                <a:ea typeface="바탕"/>
              </a:rPr>
              <a:t>5</a:t>
            </a:r>
            <a:r>
              <a:rPr lang="en-US" sz="3200" b="1" strike="noStrike" cap="all" dirty="0" smtClean="0">
                <a:solidFill>
                  <a:srgbClr val="FF0000"/>
                </a:solidFill>
                <a:latin typeface="Arial Cyr"/>
                <a:ea typeface="바탕"/>
              </a:rPr>
              <a:t> </a:t>
            </a:r>
            <a:r>
              <a:rPr lang="en-US" sz="3200" b="1" strike="noStrike" cap="all" dirty="0" err="1">
                <a:solidFill>
                  <a:srgbClr val="FF0000"/>
                </a:solidFill>
                <a:latin typeface="Arial Cyr"/>
                <a:ea typeface="바탕"/>
              </a:rPr>
              <a:t>года</a:t>
            </a:r>
            <a:endParaRPr dirty="0"/>
          </a:p>
        </p:txBody>
      </p:sp>
      <p:sp>
        <p:nvSpPr>
          <p:cNvPr id="95" name="TextShape 2"/>
          <p:cNvSpPr txBox="1"/>
          <p:nvPr/>
        </p:nvSpPr>
        <p:spPr>
          <a:xfrm>
            <a:off x="7966440" y="5519520"/>
            <a:ext cx="3112920" cy="98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FFFFFF"/>
                </a:solidFill>
                <a:latin typeface="Century Gothic"/>
              </a:rPr>
              <a:t>Белая Калитва
2014 год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5360" y="815400"/>
            <a:ext cx="11095920" cy="35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>
                <a:solidFill>
                  <a:srgbClr val="FFFFFF"/>
                </a:solidFill>
                <a:latin typeface="Times New Roman"/>
              </a:rPr>
              <a:t>ИТОГИ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>
                <a:solidFill>
                  <a:srgbClr val="FFFFFF"/>
                </a:solidFill>
                <a:latin typeface="Times New Roman"/>
              </a:rPr>
              <a:t>реализации мероприятий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>
                <a:solidFill>
                  <a:srgbClr val="FFFFFF"/>
                </a:solidFill>
                <a:latin typeface="Times New Roman"/>
              </a:rPr>
              <a:t>по повышению средней заработной платы в соответствии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>
                <a:solidFill>
                  <a:srgbClr val="FFFFFF"/>
                </a:solidFill>
                <a:latin typeface="Times New Roman"/>
              </a:rPr>
              <a:t> с указами Президента Российской Федерации от 7 мая 2012 года № 597 «О мероприятиях по реализации государственной социальной политики» и от 1 июня 2012 года № 761                     «О национальной стратегии действий в интересах детей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 b="1" strike="noStrike">
                <a:solidFill>
                  <a:srgbClr val="FFFFFF"/>
                </a:solidFill>
                <a:latin typeface="Times New Roman"/>
              </a:rPr>
              <a:t>на 2012-2017 годы»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356760" y="365760"/>
          <a:ext cx="11721440" cy="60015120"/>
        </p:xfrm>
        <a:graphic>
          <a:graphicData uri="http://schemas.openxmlformats.org/drawingml/2006/table">
            <a:tbl>
              <a:tblPr/>
              <a:tblGrid>
                <a:gridCol w="208280"/>
                <a:gridCol w="2457720"/>
                <a:gridCol w="735840"/>
                <a:gridCol w="735840"/>
                <a:gridCol w="1851120"/>
                <a:gridCol w="892080"/>
                <a:gridCol w="1813680"/>
                <a:gridCol w="914400"/>
                <a:gridCol w="1040760"/>
                <a:gridCol w="1071720"/>
              </a:tblGrid>
              <a:tr h="52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ОБРАЗОВАНИЯ  ПО КАТЕГОРИЯМ ПЕРСОНАЛА В МУНИЦИПАЛЬНЫХ УЧРЕЖДЕНИЯХ БЕЛОКАЛИТВИНСКОГО РАЙОНА  ЗА  2014 ГОД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человек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начисленной заработной платы работников по источникам финансирования, тыс. руб. с одним десятичным знаком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(без внешних совмес-
тителей)</a:t>
                      </a:r>
                      <a:r>
                        <a:rPr lang="ru-RU" sz="1400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внешних совмес-
тителей </a:t>
                      </a:r>
                      <a:r>
                        <a:rPr lang="ru-RU" sz="1400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 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 5 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3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2 498,4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56,8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232 694,9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5 131,7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15 522,9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65,4</a:t>
                      </a:r>
                      <a:endParaRPr/>
                    </a:p>
                  </a:txBody>
                  <a:tcPr/>
                </a:tc>
              </a:tr>
              <a:tr h="288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308,5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37 509,7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882,4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20 264,6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97,0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дошкольных образовательных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752,4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22,3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110 260,8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2 525,7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24 424,2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102,9</a:t>
                      </a:r>
                      <a:endParaRPr/>
                    </a:p>
                  </a:txBody>
                  <a:tcPr/>
                </a:tc>
              </a:tr>
              <a:tr h="429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общеобразовательных учреждений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13327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1320,6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16575,87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67,5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образовательных учреждений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дополнительного образования детей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Table 1"/>
          <p:cNvGraphicFramePr/>
          <p:nvPr>
            <p:extLst>
              <p:ext uri="{D42A27DB-BD31-4B8C-83A1-F6EECF244321}">
                <p14:modId xmlns:p14="http://schemas.microsoft.com/office/powerpoint/2010/main" val="2534925214"/>
              </p:ext>
            </p:extLst>
          </p:nvPr>
        </p:nvGraphicFramePr>
        <p:xfrm>
          <a:off x="367560" y="397080"/>
          <a:ext cx="11494440" cy="14757720"/>
        </p:xfrm>
        <a:graphic>
          <a:graphicData uri="http://schemas.openxmlformats.org/drawingml/2006/table">
            <a:tbl>
              <a:tblPr/>
              <a:tblGrid>
                <a:gridCol w="1894320"/>
                <a:gridCol w="1199160"/>
                <a:gridCol w="1199160"/>
                <a:gridCol w="926640"/>
                <a:gridCol w="926640"/>
                <a:gridCol w="963000"/>
                <a:gridCol w="963000"/>
                <a:gridCol w="781200"/>
                <a:gridCol w="640440"/>
                <a:gridCol w="999360"/>
                <a:gridCol w="1001520"/>
              </a:tblGrid>
              <a:tr h="112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Сведения о численности и оплате труда работников сферы здравоохранения по категориям персонала </a:t>
                      </a:r>
                      <a:r>
                        <a:rPr lang="ru-RU" sz="2800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за </a:t>
                      </a:r>
                      <a:r>
                        <a:rPr lang="en-US" sz="2800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I</a:t>
                      </a:r>
                      <a:r>
                        <a:rPr lang="ru-RU" sz="2800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полугодие </a:t>
                      </a:r>
                      <a:r>
                        <a:rPr lang="ru-RU" sz="2800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2015 года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Фонд начисленной зарплаты работников по источникам финансирования, тыс.руб.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Средняя зарплата работников списочного состава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Отношение средней зарплаты работников соотвествующей категории к средней зарплате по субъекту,%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списочного состава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списочного состава ( 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за счет средств бюджетов всех уровней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ОМС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средств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за счет средств бюджетов всех уровней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ОМС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средств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1533,5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16,8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10804,7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279345,9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12994,8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191,9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2384,3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202,2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16444,3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69,4</a:t>
                      </a:r>
                      <a:endParaRPr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Врачи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181,8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2209,0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57824,9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4785,8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139,1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1377,5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116,2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29238,2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125,2</a:t>
                      </a:r>
                      <a:endParaRPr/>
                    </a:p>
                  </a:txBody>
                  <a:tcPr/>
                </a:tc>
              </a:tr>
              <a:tr h="405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Средний мед.персонал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675,3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4293,0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131089,5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5720,3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52,8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262,9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17389,5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73,4</a:t>
                      </a:r>
                      <a:endParaRPr/>
                    </a:p>
                  </a:txBody>
                  <a:tcPr/>
                </a:tc>
              </a:tr>
              <a:tr h="458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Младший мед.персонал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287,2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2837,1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31482,8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436,5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56,6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10066,2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42,5</a:t>
                      </a:r>
                      <a:endParaRPr/>
                    </a:p>
                  </a:txBody>
                  <a:tcPr/>
                </a:tc>
              </a:tr>
              <a:tr h="104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Работники, имеющие высшее фармацевтическое или иное высшее образование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838,8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 31,1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18122,9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76,4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 1"/>
          <p:cNvGraphicFramePr/>
          <p:nvPr>
            <p:extLst>
              <p:ext uri="{D42A27DB-BD31-4B8C-83A1-F6EECF244321}">
                <p14:modId xmlns:p14="http://schemas.microsoft.com/office/powerpoint/2010/main" val="3552808771"/>
              </p:ext>
            </p:extLst>
          </p:nvPr>
        </p:nvGraphicFramePr>
        <p:xfrm>
          <a:off x="221400" y="165960"/>
          <a:ext cx="11772360" cy="13386480"/>
        </p:xfrm>
        <a:graphic>
          <a:graphicData uri="http://schemas.openxmlformats.org/drawingml/2006/table">
            <a:tbl>
              <a:tblPr/>
              <a:tblGrid>
                <a:gridCol w="1632600"/>
                <a:gridCol w="1207440"/>
                <a:gridCol w="1207440"/>
                <a:gridCol w="1313640"/>
                <a:gridCol w="1258200"/>
                <a:gridCol w="1258200"/>
                <a:gridCol w="1258200"/>
                <a:gridCol w="1190160"/>
                <a:gridCol w="1446480"/>
              </a:tblGrid>
              <a:tr h="739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 СОЦИАЛЬНОГО ОБСЛУЖИВАНИЯ ПО КАТЕГОРИЯМ ПЕРСОНАЛА В ОРГАНИЗАЦИЯХ  РОСТОВСКОЙ ОБЛАСТИ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полугодие  2015  ГОДА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МБУ ЦСО Белокалитвинского района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9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начисленной заработной платы работников по источникам финансирования, тыс. руб.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гр.5 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665,7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7,40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103823,2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11244,3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687,2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372,8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14404,32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60,7</a:t>
                      </a:r>
                      <a:endParaRPr/>
                    </a:p>
                  </a:txBody>
                  <a:tcPr/>
                </a:tc>
              </a:tr>
              <a:tr h="34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Врачи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266,0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65,4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481,6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1,50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76282,6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3415,3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198,4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13790,47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58,1</a:t>
                      </a:r>
                      <a:endParaRPr/>
                    </a:p>
                  </a:txBody>
                  <a:tcPr/>
                </a:tc>
              </a:tr>
              <a:tr h="52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11949,9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412,0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16999,31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71,6</a:t>
                      </a:r>
                      <a:endParaRPr/>
                    </a:p>
                  </a:txBody>
                  <a:tcPr/>
                </a:tc>
              </a:tr>
              <a:tr h="49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4654,2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404,5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12113,75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51,0</a:t>
                      </a:r>
                      <a:endParaRPr/>
                    </a:p>
                  </a:txBody>
                  <a:tcPr/>
                </a:tc>
              </a:tr>
              <a:tr h="101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Работники, имеющие высшее фармацевтическое или иное высшее образование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/>
        </p:nvGraphicFramePr>
        <p:xfrm>
          <a:off x="163440" y="1269000"/>
          <a:ext cx="11589480" cy="10194720"/>
        </p:xfrm>
        <a:graphic>
          <a:graphicData uri="http://schemas.openxmlformats.org/drawingml/2006/table">
            <a:tbl>
              <a:tblPr/>
              <a:tblGrid>
                <a:gridCol w="1436040"/>
                <a:gridCol w="1423080"/>
                <a:gridCol w="1423080"/>
                <a:gridCol w="1181880"/>
                <a:gridCol w="1181880"/>
                <a:gridCol w="1181880"/>
                <a:gridCol w="1181880"/>
                <a:gridCol w="1032480"/>
                <a:gridCol w="1547280"/>
              </a:tblGrid>
              <a:tr h="45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Фонд начисленной заработной платы работников по источникам финансирования, тыс. руб.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гр.5 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3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76993,2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1433,2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3846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15450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65,1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Руководители организации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6514,8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98,2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39363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165,8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Артистический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Художественный персонал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1893,1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35,4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166,1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19362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81,6</a:t>
                      </a:r>
                      <a:endParaRPr/>
                    </a:p>
                  </a:txBody>
                  <a:tcPr/>
                </a:tc>
              </a:tr>
              <a:tr h="22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Специалисты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156,2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26,7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33836,3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439,3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2942,5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18286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77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6" name="CustomShape 2"/>
          <p:cNvSpPr/>
          <p:nvPr/>
        </p:nvSpPr>
        <p:spPr>
          <a:xfrm>
            <a:off x="285120" y="253080"/>
            <a:ext cx="115848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dirty="0">
                <a:solidFill>
                  <a:srgbClr val="FFFFFF"/>
                </a:solidFill>
                <a:latin typeface="Century Gothic"/>
              </a:rPr>
              <a:t>СВЕДЕНИЯ О ЧИСЛЕННОСТИ И ОПЛАТЕ ТРУДА РАБОТНИКОВ СФЕРЫ КУЛЬТУРЫ ПО КАТЕГОРИЯМ ПЕРСОНАЛА В ОРГАНИЗАЦИЯХ БЕЛОКАЛИТВИНСКОГО РАЙОНА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b="1" strike="noStrike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2000" b="1" strike="noStrike" dirty="0">
                <a:solidFill>
                  <a:srgbClr val="FF0000"/>
                </a:solidFill>
                <a:latin typeface="Century Gothic"/>
              </a:rPr>
              <a:t>ЗА </a:t>
            </a:r>
            <a:r>
              <a:rPr lang="en-US" sz="2000" b="1" dirty="0" smtClean="0">
                <a:solidFill>
                  <a:srgbClr val="FF0000"/>
                </a:solidFill>
                <a:latin typeface="Century Gothic"/>
              </a:rPr>
              <a:t>I </a:t>
            </a:r>
            <a:r>
              <a:rPr lang="ru-RU" sz="2000" b="1" dirty="0" smtClean="0">
                <a:solidFill>
                  <a:srgbClr val="FF0000"/>
                </a:solidFill>
                <a:latin typeface="Century Gothic"/>
              </a:rPr>
              <a:t>полугодие 2015</a:t>
            </a:r>
            <a:r>
              <a:rPr lang="ru-RU" sz="2000" b="1" strike="noStrike" dirty="0" smtClean="0">
                <a:solidFill>
                  <a:srgbClr val="FF0000"/>
                </a:solidFill>
                <a:latin typeface="Century Gothic"/>
              </a:rPr>
              <a:t> ГОДА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31760" y="108000"/>
            <a:ext cx="12002040" cy="8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ru-RU" sz="2000" b="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Программа поэтапного совершенствования системы оплаты труда в муниципальных учреждениях</a:t>
            </a:r>
            <a:endParaRPr/>
          </a:p>
          <a:p>
            <a:pPr algn="ctr">
              <a:lnSpc>
                <a:spcPct val="150000"/>
              </a:lnSpc>
            </a:pPr>
            <a:r>
              <a:rPr lang="ru-RU" sz="2000" b="1" strike="noStrike">
                <a:solidFill>
                  <a:srgbClr val="000000"/>
                </a:solidFill>
                <a:latin typeface="Times New Roman"/>
                <a:ea typeface="Times New Roman"/>
              </a:rPr>
              <a:t>Белокалитвинского района на 2013 - 2018 годы</a:t>
            </a:r>
            <a:endParaRPr/>
          </a:p>
        </p:txBody>
      </p:sp>
      <p:graphicFrame>
        <p:nvGraphicFramePr>
          <p:cNvPr id="97" name="Object 2"/>
          <p:cNvGraphicFramePr/>
          <p:nvPr/>
        </p:nvGraphicFramePr>
        <p:xfrm>
          <a:off x="426960" y="1408680"/>
          <a:ext cx="11253960" cy="50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0" imgH="0" progId="">
                  <p:embed/>
                </p:oleObj>
              </mc:Choice>
              <mc:Fallback>
                <p:oleObj name="Document" r:id="rId3" imgW="0" imgH="0" progId="">
                  <p:embed/>
                  <p:pic>
                    <p:nvPicPr>
                      <p:cNvPr id="98" name="Объект 33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>
                      <a:xfrm>
                        <a:off x="426960" y="1408680"/>
                        <a:ext cx="11253960" cy="505836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8"/>
          <p:cNvPicPr/>
          <p:nvPr/>
        </p:nvPicPr>
        <p:blipFill>
          <a:blip r:embed="rId2"/>
          <a:stretch/>
        </p:blipFill>
        <p:spPr>
          <a:xfrm>
            <a:off x="255240" y="196920"/>
            <a:ext cx="11672640" cy="654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4200" y="181080"/>
            <a:ext cx="11787840" cy="6523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b="1" strike="noStrike" dirty="0" err="1">
                <a:solidFill>
                  <a:srgbClr val="000000"/>
                </a:solidFill>
                <a:latin typeface="Times New Roman"/>
              </a:rPr>
              <a:t>Утверждены</a:t>
            </a:r>
            <a:r>
              <a:rPr lang="en-US" sz="24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strike="noStrike" dirty="0" err="1">
                <a:solidFill>
                  <a:srgbClr val="000000"/>
                </a:solidFill>
                <a:latin typeface="Times New Roman"/>
              </a:rPr>
              <a:t>целевые</a:t>
            </a:r>
            <a:r>
              <a:rPr lang="en-US" sz="24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strike="noStrike" dirty="0" err="1">
                <a:solidFill>
                  <a:srgbClr val="000000"/>
                </a:solidFill>
                <a:latin typeface="Times New Roman"/>
              </a:rPr>
              <a:t>показатели</a:t>
            </a:r>
            <a:r>
              <a:rPr lang="en-US" sz="24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strike="noStrike" dirty="0" err="1">
                <a:solidFill>
                  <a:srgbClr val="000000"/>
                </a:solidFill>
                <a:latin typeface="Times New Roman"/>
              </a:rPr>
              <a:t>эффективности</a:t>
            </a:r>
            <a:r>
              <a:rPr lang="en-US" sz="24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1" strike="noStrike" dirty="0" err="1">
                <a:solidFill>
                  <a:srgbClr val="000000"/>
                </a:solidFill>
                <a:latin typeface="Times New Roman"/>
              </a:rPr>
              <a:t>деятельности</a:t>
            </a:r>
            <a:r>
              <a:rPr lang="en-US" sz="24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endParaRPr dirty="0"/>
          </a:p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200" b="1" strike="noStrike" dirty="0" err="1">
                <a:solidFill>
                  <a:srgbClr val="000000"/>
                </a:solidFill>
                <a:latin typeface="Times New Roman"/>
              </a:rPr>
              <a:t>муниципальных</a:t>
            </a:r>
            <a:r>
              <a:rPr lang="en-US" sz="2200" b="1" strike="noStrike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200" b="1" strike="noStrike" dirty="0" err="1">
                <a:solidFill>
                  <a:srgbClr val="000000"/>
                </a:solidFill>
                <a:latin typeface="Times New Roman"/>
              </a:rPr>
              <a:t>учреждений</a:t>
            </a:r>
            <a:r>
              <a:rPr lang="en-US" sz="2200" b="1" strike="noStrike" dirty="0">
                <a:solidFill>
                  <a:srgbClr val="000000"/>
                </a:solidFill>
                <a:latin typeface="Times New Roman"/>
              </a:rPr>
              <a:t> Белокалитвинского </a:t>
            </a:r>
            <a:r>
              <a:rPr lang="en-US" sz="2200" b="1" strike="noStrike" dirty="0" err="1">
                <a:solidFill>
                  <a:srgbClr val="000000"/>
                </a:solidFill>
                <a:latin typeface="Times New Roman"/>
              </a:rPr>
              <a:t>района</a:t>
            </a: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Учреждения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социального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обслуживания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29.04.2013 № 638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утверждении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Плана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мероприятий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дорожной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карты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»)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Повышение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эффективности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и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качества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услуг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сфере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социального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обслуживания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населения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(2013-2018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годы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)».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15.09.2014 № 1653 «О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29.04.2013 № 638</a:t>
            </a:r>
            <a:r>
              <a:rPr lang="en-US" sz="2400" strike="noStrike" dirty="0" smtClean="0">
                <a:solidFill>
                  <a:srgbClr val="FF0000"/>
                </a:solidFill>
                <a:latin typeface="Times New Roman"/>
              </a:rPr>
              <a:t>».</a:t>
            </a:r>
            <a:endParaRPr lang="ru-RU" sz="2400" strike="noStrike" dirty="0" smtClean="0">
              <a:solidFill>
                <a:srgbClr val="FF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01.06.2015 № 877 «О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 29.04.2013 № 638».</a:t>
            </a:r>
            <a:endParaRPr sz="2400"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Учреждения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здравоохранения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 Белокалитвинского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13.05.2013 № 668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утверждении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Плана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мероприятий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дорожной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карты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»)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отраслях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социальной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сферы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направленные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повышение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эффективности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здравоохранения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».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04.08.2014 № 1328 «О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13.05.2013 № 668</a:t>
            </a:r>
            <a:r>
              <a:rPr lang="en-US" sz="2400" strike="noStrike" dirty="0" smtClean="0">
                <a:solidFill>
                  <a:srgbClr val="FF0000"/>
                </a:solidFill>
                <a:latin typeface="Times New Roman"/>
              </a:rPr>
              <a:t>».</a:t>
            </a:r>
            <a:endParaRPr lang="ru-RU" sz="2400" strike="noStrike" dirty="0" smtClean="0">
              <a:solidFill>
                <a:srgbClr val="FF0000"/>
              </a:solidFill>
              <a:latin typeface="Times New Roman"/>
            </a:endParaRPr>
          </a:p>
          <a:p>
            <a:pPr lvl="0" algn="just">
              <a:buSzPct val="80000"/>
              <a:buFont typeface="Wingdings 3" charset="2"/>
              <a:buChar char="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Белокалитвинского района от 30 апреля 2015 года  № 738 «О внесении изменений в постановление №668 «Об утверждении Плана мероприятий («дорожной карты») «Изменения в отраслях социальной сферы, направленные на повышение эффективности здравоохранения в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Белокалитвинском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>
              <a:buSzPct val="80000"/>
              <a:buFont typeface="Wingdings 3" charset="2"/>
              <a:buChar char=""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endParaRPr dirty="0"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b="1" strike="noStrike" dirty="0" err="1">
                <a:solidFill>
                  <a:srgbClr val="FF0000"/>
                </a:solidFill>
                <a:latin typeface="Times New Roman"/>
              </a:rPr>
              <a:t>Учреждения</a:t>
            </a:r>
            <a:r>
              <a:rPr lang="en-US" sz="2400" b="1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b="1" strike="noStrike" dirty="0" err="1">
                <a:solidFill>
                  <a:srgbClr val="FF0000"/>
                </a:solidFill>
                <a:latin typeface="Times New Roman"/>
              </a:rPr>
              <a:t>образования</a:t>
            </a:r>
            <a:r>
              <a:rPr lang="en-US" sz="2400" b="1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b="1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30.05.2013 № 799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утверждении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плана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мероприятий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дорожной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карты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»)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отрасли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образования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направленные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повышение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эффективности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образования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Белокалитвинском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».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09.12.2013 № 2180 «О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30.05.2013 № 799».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17.02.2014 № 189  «О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30.05.2013 № 799».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29.12.2014 № 2489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утверждении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плана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мероприятий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дорожной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карты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») 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отрасли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образования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направленные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повышение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эффективности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образования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Белокалитвинском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». </a:t>
            </a:r>
            <a:endParaRPr lang="ru-RU" sz="2400" strike="noStrike" dirty="0" smtClean="0">
              <a:solidFill>
                <a:srgbClr val="FF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ru-RU" sz="2400" strike="noStrike" dirty="0" smtClean="0">
                <a:solidFill>
                  <a:srgbClr val="FF0000"/>
                </a:solidFill>
                <a:latin typeface="Times New Roman"/>
              </a:rPr>
              <a:t>Постановление Администрации Белокалитвинского района от 29.12.2014 № 2496 «Об утверждении плана мероприятий («дорожной карты») «Изменения в отрасли образования, направленные на повышение эффективности образования в  </a:t>
            </a:r>
            <a:r>
              <a:rPr lang="ru-RU" sz="2400" strike="noStrike" dirty="0" err="1" smtClean="0">
                <a:solidFill>
                  <a:srgbClr val="FF0000"/>
                </a:solidFill>
                <a:latin typeface="Times New Roman"/>
              </a:rPr>
              <a:t>Белокалитвинском</a:t>
            </a:r>
            <a:r>
              <a:rPr lang="ru-RU" sz="2400" strike="noStrike" dirty="0" smtClean="0">
                <a:solidFill>
                  <a:srgbClr val="FF0000"/>
                </a:solidFill>
                <a:latin typeface="Times New Roman"/>
              </a:rPr>
              <a:t> районе».</a:t>
            </a:r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b="1" u="sng" strike="noStrike" dirty="0" err="1" smtClean="0">
                <a:solidFill>
                  <a:srgbClr val="FF0000"/>
                </a:solidFill>
                <a:latin typeface="Times New Roman"/>
              </a:rPr>
              <a:t>Учреждения</a:t>
            </a:r>
            <a:r>
              <a:rPr lang="en-US" sz="2400" b="1" u="sng" strike="noStrike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культуры</a:t>
            </a:r>
            <a:r>
              <a:rPr lang="en-US" sz="2400" b="1" u="sng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b="1" u="sng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-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24.04.2013 № 613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Об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утверждении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Плана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мероприятий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(«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дорожной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карты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»),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направленных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повышение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эффективности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и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качества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услуг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сфере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культуры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» 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13.08.2014 № 1377 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24.04.2013 № 613</a:t>
            </a:r>
            <a:endParaRPr dirty="0"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14.11.2014 № 2172 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внесении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изменений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в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постановление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Администрации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Белокалитвинского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района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strike="noStrike" dirty="0" err="1">
                <a:solidFill>
                  <a:srgbClr val="FF0000"/>
                </a:solidFill>
                <a:latin typeface="Times New Roman"/>
              </a:rPr>
              <a:t>от</a:t>
            </a:r>
            <a:r>
              <a:rPr lang="en-US" sz="2400" strike="noStrike" dirty="0">
                <a:solidFill>
                  <a:srgbClr val="FF0000"/>
                </a:solidFill>
                <a:latin typeface="Times New Roman"/>
              </a:rPr>
              <a:t> 24.04.2013 № 613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Объект 3"/>
          <p:cNvPicPr/>
          <p:nvPr/>
        </p:nvPicPr>
        <p:blipFill>
          <a:blip r:embed="rId2"/>
          <a:stretch/>
        </p:blipFill>
        <p:spPr>
          <a:xfrm>
            <a:off x="582120" y="395280"/>
            <a:ext cx="10968120" cy="6188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Диаграмма 2"/>
          <p:cNvGraphicFramePr/>
          <p:nvPr>
            <p:extLst>
              <p:ext uri="{D42A27DB-BD31-4B8C-83A1-F6EECF244321}">
                <p14:modId xmlns:p14="http://schemas.microsoft.com/office/powerpoint/2010/main" val="1307828167"/>
              </p:ext>
            </p:extLst>
          </p:nvPr>
        </p:nvGraphicFramePr>
        <p:xfrm>
          <a:off x="0" y="830880"/>
          <a:ext cx="8679600" cy="602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6" name="CustomShape 1"/>
          <p:cNvSpPr/>
          <p:nvPr/>
        </p:nvSpPr>
        <p:spPr>
          <a:xfrm>
            <a:off x="0" y="0"/>
            <a:ext cx="1219176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Century Gothic"/>
              </a:rPr>
              <a:t> Динамика среднемесячной заработной платы работников муниципальных учреждений в разрезе отраслей социальной сферы (в рублях)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59440" y="253440"/>
            <a:ext cx="10986120" cy="155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solidFill>
                  <a:srgbClr val="FFFFFF"/>
                </a:solidFill>
                <a:latin typeface="Century Gothic"/>
              </a:rPr>
              <a:t>Ведомственный мониторинг выполнения целевых показателей  соотношения средней заработной платы педагогических работников </a:t>
            </a:r>
            <a:r>
              <a:rPr lang="ru-RU" sz="2400" strike="noStrike" dirty="0" err="1" smtClean="0">
                <a:solidFill>
                  <a:srgbClr val="FFFFFF"/>
                </a:solidFill>
                <a:latin typeface="Century Gothic"/>
              </a:rPr>
              <a:t>образовательых</a:t>
            </a:r>
            <a:r>
              <a:rPr lang="ru-RU" sz="2400" strike="noStrike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2400" strike="noStrike" dirty="0">
                <a:solidFill>
                  <a:srgbClr val="FFFFFF"/>
                </a:solidFill>
                <a:latin typeface="Century Gothic"/>
              </a:rPr>
              <a:t>учреждений к средней заработной плате по Ростовской области (в процентах)</a:t>
            </a:r>
            <a:endParaRPr dirty="0"/>
          </a:p>
        </p:txBody>
      </p:sp>
      <p:sp>
        <p:nvSpPr>
          <p:cNvPr id="108" name="CustomShape 2"/>
          <p:cNvSpPr/>
          <p:nvPr/>
        </p:nvSpPr>
        <p:spPr>
          <a:xfrm>
            <a:off x="1337040" y="584617"/>
            <a:ext cx="2504520" cy="3420744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en-US" sz="3900" dirty="0" smtClean="0">
                <a:solidFill>
                  <a:srgbClr val="FFFFFF"/>
                </a:solidFill>
                <a:latin typeface="Century Gothic"/>
              </a:rPr>
              <a:t>I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 полугодие 2014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3900" strike="noStrike" dirty="0">
                <a:solidFill>
                  <a:srgbClr val="FFFFFF"/>
                </a:solidFill>
                <a:latin typeface="Century Gothic"/>
              </a:rPr>
              <a:t>– 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102,9</a:t>
            </a:r>
            <a:endParaRPr dirty="0"/>
          </a:p>
        </p:txBody>
      </p:sp>
      <p:sp>
        <p:nvSpPr>
          <p:cNvPr id="109" name="CustomShape 3"/>
          <p:cNvSpPr/>
          <p:nvPr/>
        </p:nvSpPr>
        <p:spPr>
          <a:xfrm>
            <a:off x="1337040" y="4005359"/>
            <a:ext cx="2504520" cy="2695243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Century Gothic"/>
              </a:rPr>
              <a:t>I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полугодие 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201</a:t>
            </a:r>
            <a:r>
              <a:rPr lang="en-US" sz="3900" strike="noStrike" dirty="0" smtClean="0">
                <a:solidFill>
                  <a:srgbClr val="FFFFFF"/>
                </a:solidFill>
                <a:latin typeface="Century Gothic"/>
              </a:rPr>
              <a:t>5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 – 105,6</a:t>
            </a:r>
            <a:endParaRPr dirty="0"/>
          </a:p>
        </p:txBody>
      </p:sp>
      <p:sp>
        <p:nvSpPr>
          <p:cNvPr id="110" name="CustomShape 4"/>
          <p:cNvSpPr/>
          <p:nvPr/>
        </p:nvSpPr>
        <p:spPr>
          <a:xfrm>
            <a:off x="108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Общее образование</a:t>
            </a:r>
            <a:endParaRPr/>
          </a:p>
        </p:txBody>
      </p:sp>
      <p:sp>
        <p:nvSpPr>
          <p:cNvPr id="111" name="CustomShape 5"/>
          <p:cNvSpPr/>
          <p:nvPr/>
        </p:nvSpPr>
        <p:spPr>
          <a:xfrm>
            <a:off x="5511600" y="584618"/>
            <a:ext cx="2504520" cy="3420742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en-US" sz="3900" dirty="0" smtClean="0">
                <a:solidFill>
                  <a:srgbClr val="FFFFFF"/>
                </a:solidFill>
                <a:latin typeface="Century Gothic"/>
              </a:rPr>
              <a:t>I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полугодие 2014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3900" strike="noStrike" dirty="0">
                <a:solidFill>
                  <a:srgbClr val="FFFFFF"/>
                </a:solidFill>
                <a:latin typeface="Century Gothic"/>
              </a:rPr>
              <a:t>–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97,0</a:t>
            </a:r>
            <a:endParaRPr dirty="0"/>
          </a:p>
        </p:txBody>
      </p:sp>
      <p:sp>
        <p:nvSpPr>
          <p:cNvPr id="112" name="CustomShape 6"/>
          <p:cNvSpPr/>
          <p:nvPr/>
        </p:nvSpPr>
        <p:spPr>
          <a:xfrm>
            <a:off x="5511600" y="4005359"/>
            <a:ext cx="2504520" cy="2695243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en-US" sz="3900" strike="noStrike" dirty="0" smtClean="0">
                <a:solidFill>
                  <a:srgbClr val="FFFFFF"/>
                </a:solidFill>
                <a:latin typeface="Century Gothic"/>
              </a:rPr>
              <a:t>I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 полугодие 2015  </a:t>
            </a:r>
            <a:r>
              <a:rPr lang="ru-RU" sz="3900" strike="noStrike" dirty="0">
                <a:solidFill>
                  <a:srgbClr val="FFFFFF"/>
                </a:solidFill>
                <a:latin typeface="Century Gothic"/>
              </a:rPr>
              <a:t>–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69,8</a:t>
            </a:r>
            <a:endParaRPr dirty="0"/>
          </a:p>
        </p:txBody>
      </p:sp>
      <p:sp>
        <p:nvSpPr>
          <p:cNvPr id="113" name="CustomShape 7"/>
          <p:cNvSpPr/>
          <p:nvPr/>
        </p:nvSpPr>
        <p:spPr>
          <a:xfrm>
            <a:off x="417564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Дошкольное образование</a:t>
            </a:r>
            <a:endParaRPr/>
          </a:p>
        </p:txBody>
      </p:sp>
      <p:sp>
        <p:nvSpPr>
          <p:cNvPr id="114" name="CustomShape 8"/>
          <p:cNvSpPr/>
          <p:nvPr/>
        </p:nvSpPr>
        <p:spPr>
          <a:xfrm>
            <a:off x="9686160" y="584617"/>
            <a:ext cx="2504520" cy="3102963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en-US" sz="3900" strike="noStrike" dirty="0" smtClean="0">
                <a:solidFill>
                  <a:srgbClr val="FFFFFF"/>
                </a:solidFill>
                <a:latin typeface="Century Gothic"/>
              </a:rPr>
              <a:t>I 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полугодие 2014 </a:t>
            </a:r>
            <a:r>
              <a:rPr lang="ru-RU" sz="3900" strike="noStrike" dirty="0">
                <a:solidFill>
                  <a:srgbClr val="FFFFFF"/>
                </a:solidFill>
                <a:latin typeface="Century Gothic"/>
              </a:rPr>
              <a:t>–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67,5</a:t>
            </a:r>
            <a:endParaRPr dirty="0"/>
          </a:p>
        </p:txBody>
      </p:sp>
      <p:sp>
        <p:nvSpPr>
          <p:cNvPr id="115" name="CustomShape 9"/>
          <p:cNvSpPr/>
          <p:nvPr/>
        </p:nvSpPr>
        <p:spPr>
          <a:xfrm>
            <a:off x="9686160" y="3687580"/>
            <a:ext cx="2504520" cy="3013022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00680" tIns="277200" rIns="277200" bIns="277200" anchor="ctr"/>
          <a:lstStyle/>
          <a:p>
            <a:pPr>
              <a:lnSpc>
                <a:spcPct val="90000"/>
              </a:lnSpc>
            </a:pPr>
            <a:r>
              <a:rPr lang="en-US" sz="3900" strike="noStrike" dirty="0" smtClean="0">
                <a:solidFill>
                  <a:srgbClr val="FFFFFF"/>
                </a:solidFill>
                <a:latin typeface="Century Gothic"/>
              </a:rPr>
              <a:t>I </a:t>
            </a:r>
            <a:r>
              <a:rPr lang="ru-RU" sz="3900" strike="noStrike" dirty="0" smtClean="0">
                <a:solidFill>
                  <a:srgbClr val="FFFFFF"/>
                </a:solidFill>
                <a:latin typeface="Century Gothic"/>
              </a:rPr>
              <a:t>полугодие 2015 – </a:t>
            </a:r>
            <a:r>
              <a:rPr lang="ru-RU" sz="3900" dirty="0" smtClean="0">
                <a:solidFill>
                  <a:srgbClr val="FFFFFF"/>
                </a:solidFill>
                <a:latin typeface="Century Gothic"/>
              </a:rPr>
              <a:t>60,8</a:t>
            </a:r>
            <a:endParaRPr dirty="0"/>
          </a:p>
        </p:txBody>
      </p:sp>
      <p:sp>
        <p:nvSpPr>
          <p:cNvPr id="116" name="CustomShape 10"/>
          <p:cNvSpPr/>
          <p:nvPr/>
        </p:nvSpPr>
        <p:spPr>
          <a:xfrm>
            <a:off x="835020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Дополнительное образование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Диаграмма 2"/>
          <p:cNvGraphicFramePr/>
          <p:nvPr>
            <p:extLst>
              <p:ext uri="{D42A27DB-BD31-4B8C-83A1-F6EECF244321}">
                <p14:modId xmlns:p14="http://schemas.microsoft.com/office/powerpoint/2010/main" val="873532617"/>
              </p:ext>
            </p:extLst>
          </p:nvPr>
        </p:nvGraphicFramePr>
        <p:xfrm>
          <a:off x="-344774" y="1836720"/>
          <a:ext cx="12191760" cy="501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8" name="CustomShape 1"/>
          <p:cNvSpPr/>
          <p:nvPr/>
        </p:nvSpPr>
        <p:spPr>
          <a:xfrm>
            <a:off x="0" y="0"/>
            <a:ext cx="121917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Задача: 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 597,  от 01.06.2012 № 761, от 28.12.2012 № 1688 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0" y="923400"/>
            <a:ext cx="121917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Ведомственный мониторинг выполнения целевых показателей соотношения средней заработной платы категорий работников учреждений здравоохранения к средней заработной плате по Ростовской области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le 1"/>
          <p:cNvGraphicFramePr/>
          <p:nvPr>
            <p:extLst>
              <p:ext uri="{D42A27DB-BD31-4B8C-83A1-F6EECF244321}">
                <p14:modId xmlns:p14="http://schemas.microsoft.com/office/powerpoint/2010/main" val="3318076307"/>
              </p:ext>
            </p:extLst>
          </p:nvPr>
        </p:nvGraphicFramePr>
        <p:xfrm>
          <a:off x="401760" y="492840"/>
          <a:ext cx="11468520" cy="9985920"/>
        </p:xfrm>
        <a:graphic>
          <a:graphicData uri="http://schemas.openxmlformats.org/drawingml/2006/table">
            <a:tbl>
              <a:tblPr/>
              <a:tblGrid>
                <a:gridCol w="3279240"/>
                <a:gridCol w="1041120"/>
                <a:gridCol w="1009800"/>
                <a:gridCol w="1041120"/>
                <a:gridCol w="1009800"/>
                <a:gridCol w="1041120"/>
                <a:gridCol w="1009800"/>
                <a:gridCol w="1041120"/>
                <a:gridCol w="995400"/>
              </a:tblGrid>
              <a:tr h="1063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Задача:</a:t>
                      </a:r>
                      <a:r>
                        <a:rPr lang="ru-RU" sz="2000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 597,  от 01.06.2012 № 761, от 28.12.2012 № 1688 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5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мониторинг выполнения целевых показателей соотношения средней заработной платы категорий работников учреждений социального обслуживания населения к средней заработной плате по Ростовской области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200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полугодие</a:t>
                      </a: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2014 </a:t>
                      </a:r>
                      <a:r>
                        <a:rPr lang="ru-RU" sz="1200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г.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полугодие 2015 </a:t>
                      </a:r>
                      <a:r>
                        <a:rPr lang="ru-RU" sz="1200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г.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План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Факт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План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Факт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сумма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13766,3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13790,47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58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14330,4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58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12419,43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50,3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</a:tr>
              <a:tr h="72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16970,5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16999,31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71,5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17665,9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71,5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15970,27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64,6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</a:tr>
              <a:tr h="72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12104,9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12113,75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12847,9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10192,69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41,3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566</TotalTime>
  <Words>1426</Words>
  <Application>Microsoft Office PowerPoint</Application>
  <PresentationFormat>Широкоэкранный</PresentationFormat>
  <Paragraphs>364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바탕</vt:lpstr>
      <vt:lpstr>Arial</vt:lpstr>
      <vt:lpstr>Arial Cyr</vt:lpstr>
      <vt:lpstr>Calibri</vt:lpstr>
      <vt:lpstr>Calibri Light</vt:lpstr>
      <vt:lpstr>Century Gothic</vt:lpstr>
      <vt:lpstr>DejaVu Sans</vt:lpstr>
      <vt:lpstr>StarSymbol</vt:lpstr>
      <vt:lpstr>Times New Roman</vt:lpstr>
      <vt:lpstr>Wingdings 3</vt:lpstr>
      <vt:lpstr>Тема Office</vt:lpstr>
      <vt:lpstr>Office Theme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реализации Программы поэтапного совершенствования системы оплаты труда работников в муниципальных учреждениях Белокалитвинского района на 2013-2018 годы  по итогам I полугодия 2014 года</dc:title>
  <dc:creator>inform</dc:creator>
  <cp:lastModifiedBy>Алексей Федотов</cp:lastModifiedBy>
  <cp:revision>34</cp:revision>
  <dcterms:created xsi:type="dcterms:W3CDTF">2014-08-11T11:20:21Z</dcterms:created>
  <dcterms:modified xsi:type="dcterms:W3CDTF">2015-10-02T10:14:33Z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